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12"/>
  </p:notesMasterIdLst>
  <p:handoutMasterIdLst>
    <p:handoutMasterId r:id="rId13"/>
  </p:handoutMasterIdLst>
  <p:sldIdLst>
    <p:sldId id="1120" r:id="rId5"/>
    <p:sldId id="1123" r:id="rId6"/>
    <p:sldId id="1126" r:id="rId7"/>
    <p:sldId id="1131" r:id="rId8"/>
    <p:sldId id="1135" r:id="rId9"/>
    <p:sldId id="1132" r:id="rId10"/>
    <p:sldId id="1136" r:id="rId11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5E1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CD1E7A-C53D-4EA0-9EF1-E35898C4F9D7}" v="11" dt="2025-10-03T14:51:39.48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0" y="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71CD1E7A-C53D-4EA0-9EF1-E35898C4F9D7}"/>
    <pc:docChg chg="modSld">
      <pc:chgData name="Stefano Faccin" userId="bf6741b5-36bc-4b59-a73a-f03584833b71" providerId="ADAL" clId="{71CD1E7A-C53D-4EA0-9EF1-E35898C4F9D7}" dt="2025-10-03T14:51:53.565" v="38" actId="13926"/>
      <pc:docMkLst>
        <pc:docMk/>
      </pc:docMkLst>
      <pc:sldChg chg="modSp mod">
        <pc:chgData name="Stefano Faccin" userId="bf6741b5-36bc-4b59-a73a-f03584833b71" providerId="ADAL" clId="{71CD1E7A-C53D-4EA0-9EF1-E35898C4F9D7}" dt="2025-10-03T14:50:42.281" v="13" actId="13926"/>
        <pc:sldMkLst>
          <pc:docMk/>
          <pc:sldMk cId="0" sldId="1120"/>
        </pc:sldMkLst>
        <pc:spChg chg="mod">
          <ac:chgData name="Stefano Faccin" userId="bf6741b5-36bc-4b59-a73a-f03584833b71" providerId="ADAL" clId="{71CD1E7A-C53D-4EA0-9EF1-E35898C4F9D7}" dt="2025-10-03T14:50:42.281" v="13" actId="13926"/>
          <ac:spMkLst>
            <pc:docMk/>
            <pc:sldMk cId="0" sldId="1120"/>
            <ac:spMk id="2" creationId="{DB425F1A-6498-5654-8AAE-CF16C196AD94}"/>
          </ac:spMkLst>
        </pc:spChg>
        <pc:spChg chg="mod">
          <ac:chgData name="Stefano Faccin" userId="bf6741b5-36bc-4b59-a73a-f03584833b71" providerId="ADAL" clId="{71CD1E7A-C53D-4EA0-9EF1-E35898C4F9D7}" dt="2025-10-03T14:49:53.826" v="4" actId="20577"/>
          <ac:spMkLst>
            <pc:docMk/>
            <pc:sldMk cId="0" sldId="1120"/>
            <ac:spMk id="6146" creationId="{BB321A90-EFB9-52E1-6C98-B46D721FF7B5}"/>
          </ac:spMkLst>
        </pc:spChg>
      </pc:sldChg>
      <pc:sldChg chg="addSp delSp modSp">
        <pc:chgData name="Stefano Faccin" userId="bf6741b5-36bc-4b59-a73a-f03584833b71" providerId="ADAL" clId="{71CD1E7A-C53D-4EA0-9EF1-E35898C4F9D7}" dt="2025-10-03T14:50:58.690" v="16" actId="1076"/>
        <pc:sldMkLst>
          <pc:docMk/>
          <pc:sldMk cId="3567682837" sldId="1123"/>
        </pc:sldMkLst>
        <pc:spChg chg="add mod">
          <ac:chgData name="Stefano Faccin" userId="bf6741b5-36bc-4b59-a73a-f03584833b71" providerId="ADAL" clId="{71CD1E7A-C53D-4EA0-9EF1-E35898C4F9D7}" dt="2025-10-03T14:50:58.690" v="16" actId="1076"/>
          <ac:spMkLst>
            <pc:docMk/>
            <pc:sldMk cId="3567682837" sldId="1123"/>
            <ac:spMk id="5" creationId="{7453139C-C22C-1391-DC8B-C5BC7F30B23F}"/>
          </ac:spMkLst>
        </pc:spChg>
        <pc:spChg chg="del">
          <ac:chgData name="Stefano Faccin" userId="bf6741b5-36bc-4b59-a73a-f03584833b71" providerId="ADAL" clId="{71CD1E7A-C53D-4EA0-9EF1-E35898C4F9D7}" dt="2025-10-03T14:50:53.933" v="14" actId="478"/>
          <ac:spMkLst>
            <pc:docMk/>
            <pc:sldMk cId="3567682837" sldId="1123"/>
            <ac:spMk id="6" creationId="{8AF6F8FE-AD11-81CC-F46B-1E06495B10B3}"/>
          </ac:spMkLst>
        </pc:spChg>
      </pc:sldChg>
      <pc:sldChg chg="addSp delSp modSp">
        <pc:chgData name="Stefano Faccin" userId="bf6741b5-36bc-4b59-a73a-f03584833b71" providerId="ADAL" clId="{71CD1E7A-C53D-4EA0-9EF1-E35898C4F9D7}" dt="2025-10-03T14:51:03.956" v="18"/>
        <pc:sldMkLst>
          <pc:docMk/>
          <pc:sldMk cId="88541963" sldId="1126"/>
        </pc:sldMkLst>
        <pc:spChg chg="add mod">
          <ac:chgData name="Stefano Faccin" userId="bf6741b5-36bc-4b59-a73a-f03584833b71" providerId="ADAL" clId="{71CD1E7A-C53D-4EA0-9EF1-E35898C4F9D7}" dt="2025-10-03T14:51:03.956" v="18"/>
          <ac:spMkLst>
            <pc:docMk/>
            <pc:sldMk cId="88541963" sldId="1126"/>
            <ac:spMk id="5" creationId="{9748D5C2-4953-63B0-E51C-A790E9CF87BD}"/>
          </ac:spMkLst>
        </pc:spChg>
        <pc:spChg chg="del">
          <ac:chgData name="Stefano Faccin" userId="bf6741b5-36bc-4b59-a73a-f03584833b71" providerId="ADAL" clId="{71CD1E7A-C53D-4EA0-9EF1-E35898C4F9D7}" dt="2025-10-03T14:51:03.531" v="17" actId="478"/>
          <ac:spMkLst>
            <pc:docMk/>
            <pc:sldMk cId="88541963" sldId="1126"/>
            <ac:spMk id="6" creationId="{BA0ED91E-6654-B983-C7A2-64AF87056853}"/>
          </ac:spMkLst>
        </pc:spChg>
      </pc:sldChg>
      <pc:sldChg chg="addSp delSp modSp">
        <pc:chgData name="Stefano Faccin" userId="bf6741b5-36bc-4b59-a73a-f03584833b71" providerId="ADAL" clId="{71CD1E7A-C53D-4EA0-9EF1-E35898C4F9D7}" dt="2025-10-03T14:51:10.262" v="20"/>
        <pc:sldMkLst>
          <pc:docMk/>
          <pc:sldMk cId="1239960068" sldId="1131"/>
        </pc:sldMkLst>
        <pc:spChg chg="add mod">
          <ac:chgData name="Stefano Faccin" userId="bf6741b5-36bc-4b59-a73a-f03584833b71" providerId="ADAL" clId="{71CD1E7A-C53D-4EA0-9EF1-E35898C4F9D7}" dt="2025-10-03T14:51:10.262" v="20"/>
          <ac:spMkLst>
            <pc:docMk/>
            <pc:sldMk cId="1239960068" sldId="1131"/>
            <ac:spMk id="5" creationId="{97A06C8E-59F2-7921-4844-7B6470EFB886}"/>
          </ac:spMkLst>
        </pc:spChg>
        <pc:spChg chg="del">
          <ac:chgData name="Stefano Faccin" userId="bf6741b5-36bc-4b59-a73a-f03584833b71" providerId="ADAL" clId="{71CD1E7A-C53D-4EA0-9EF1-E35898C4F9D7}" dt="2025-10-03T14:51:09.583" v="19" actId="478"/>
          <ac:spMkLst>
            <pc:docMk/>
            <pc:sldMk cId="1239960068" sldId="1131"/>
            <ac:spMk id="6" creationId="{240D3B1B-A503-5E08-7D81-7E719E102086}"/>
          </ac:spMkLst>
        </pc:spChg>
      </pc:sldChg>
      <pc:sldChg chg="addSp delSp modSp mod">
        <pc:chgData name="Stefano Faccin" userId="bf6741b5-36bc-4b59-a73a-f03584833b71" providerId="ADAL" clId="{71CD1E7A-C53D-4EA0-9EF1-E35898C4F9D7}" dt="2025-10-03T14:51:53.565" v="38" actId="13926"/>
        <pc:sldMkLst>
          <pc:docMk/>
          <pc:sldMk cId="1514066536" sldId="1132"/>
        </pc:sldMkLst>
        <pc:spChg chg="mod">
          <ac:chgData name="Stefano Faccin" userId="bf6741b5-36bc-4b59-a73a-f03584833b71" providerId="ADAL" clId="{71CD1E7A-C53D-4EA0-9EF1-E35898C4F9D7}" dt="2025-10-03T14:51:53.565" v="38" actId="13926"/>
          <ac:spMkLst>
            <pc:docMk/>
            <pc:sldMk cId="1514066536" sldId="1132"/>
            <ac:spMk id="3" creationId="{E2CFC713-A836-5983-669F-AF2E58936C71}"/>
          </ac:spMkLst>
        </pc:spChg>
        <pc:spChg chg="add mod">
          <ac:chgData name="Stefano Faccin" userId="bf6741b5-36bc-4b59-a73a-f03584833b71" providerId="ADAL" clId="{71CD1E7A-C53D-4EA0-9EF1-E35898C4F9D7}" dt="2025-10-03T14:51:39.485" v="29"/>
          <ac:spMkLst>
            <pc:docMk/>
            <pc:sldMk cId="1514066536" sldId="1132"/>
            <ac:spMk id="5" creationId="{C9149553-34BD-B249-9AF7-8ED80AA61594}"/>
          </ac:spMkLst>
        </pc:spChg>
        <pc:spChg chg="del">
          <ac:chgData name="Stefano Faccin" userId="bf6741b5-36bc-4b59-a73a-f03584833b71" providerId="ADAL" clId="{71CD1E7A-C53D-4EA0-9EF1-E35898C4F9D7}" dt="2025-10-03T14:51:38.624" v="28" actId="478"/>
          <ac:spMkLst>
            <pc:docMk/>
            <pc:sldMk cId="1514066536" sldId="1132"/>
            <ac:spMk id="6" creationId="{CDBB01A5-F983-C278-9802-997A62878525}"/>
          </ac:spMkLst>
        </pc:spChg>
      </pc:sldChg>
      <pc:sldChg chg="addSp delSp modSp mod">
        <pc:chgData name="Stefano Faccin" userId="bf6741b5-36bc-4b59-a73a-f03584833b71" providerId="ADAL" clId="{71CD1E7A-C53D-4EA0-9EF1-E35898C4F9D7}" dt="2025-10-03T14:51:32.071" v="27" actId="15"/>
        <pc:sldMkLst>
          <pc:docMk/>
          <pc:sldMk cId="1707751582" sldId="1135"/>
        </pc:sldMkLst>
        <pc:spChg chg="mod">
          <ac:chgData name="Stefano Faccin" userId="bf6741b5-36bc-4b59-a73a-f03584833b71" providerId="ADAL" clId="{71CD1E7A-C53D-4EA0-9EF1-E35898C4F9D7}" dt="2025-10-03T14:51:32.071" v="27" actId="15"/>
          <ac:spMkLst>
            <pc:docMk/>
            <pc:sldMk cId="1707751582" sldId="1135"/>
            <ac:spMk id="3" creationId="{A2837C8D-1A3E-7E18-4C6D-1B5C64635D61}"/>
          </ac:spMkLst>
        </pc:spChg>
        <pc:spChg chg="add mod">
          <ac:chgData name="Stefano Faccin" userId="bf6741b5-36bc-4b59-a73a-f03584833b71" providerId="ADAL" clId="{71CD1E7A-C53D-4EA0-9EF1-E35898C4F9D7}" dt="2025-10-03T14:51:15.487" v="22"/>
          <ac:spMkLst>
            <pc:docMk/>
            <pc:sldMk cId="1707751582" sldId="1135"/>
            <ac:spMk id="5" creationId="{7A739EBF-7D7A-DDD5-C1A3-78C08EA515F0}"/>
          </ac:spMkLst>
        </pc:spChg>
        <pc:spChg chg="del">
          <ac:chgData name="Stefano Faccin" userId="bf6741b5-36bc-4b59-a73a-f03584833b71" providerId="ADAL" clId="{71CD1E7A-C53D-4EA0-9EF1-E35898C4F9D7}" dt="2025-10-03T14:51:14.621" v="21" actId="478"/>
          <ac:spMkLst>
            <pc:docMk/>
            <pc:sldMk cId="1707751582" sldId="1135"/>
            <ac:spMk id="6" creationId="{70C3C4EE-1168-E9EC-3DFB-7100C449A28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DD03D1-84A8-08E9-EAF7-084838FEB20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F38BFC2-EEBA-B2E9-1D67-0ED542E49A1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61B0D3B-D86A-4840-9098-7E31FF488D2D}" type="datetime1">
              <a:rPr lang="en-US" altLang="en-US"/>
              <a:pPr>
                <a:defRPr/>
              </a:pPr>
              <a:t>10/3/2025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E3CF0D4-ACB3-6A12-87DE-D06FD69B84A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39551156-4EE1-2F8B-C80D-AA0FC3F7AC6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5CFCD0B-72BD-1349-9FFE-E802EE69403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5E002F-143B-D0A7-58DB-B2B2D73EA73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A361210-E7F1-03DC-2A6C-E6F8087DE32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A3319C3D-445E-C54E-8696-55396FA6187C}" type="datetime1">
              <a:rPr lang="en-US" altLang="en-US"/>
              <a:pPr>
                <a:defRPr/>
              </a:pPr>
              <a:t>10/3/2025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63C2F79F-2436-192C-34E8-DB6F6E2FB49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53C75E5-3A2B-52D5-2DBC-4271271C260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3B4AD484-E208-BDC1-08EF-5DC66E6930C1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52F09B1-84A7-D1C1-4802-EA5BCDFF23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E7F39D2-EF4E-3248-A771-D944100925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232FAA-2933-B955-F5EE-D10BBE1AF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89704A-B77B-894B-40F6-91FAEA1F26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0A47CD-E70A-B401-B809-E7795394B0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398743-4912-0926-7DF3-A65F7107FE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7F39D2-EF4E-3248-A771-D94410092577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8053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57F61A-7598-BC66-D9ED-9E419E5BA1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4E8F9E-D61B-1EC6-1F50-A209591B3B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70EA0A-043C-A6E5-553F-E54C5818A0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529F41-9F12-C4FF-B11B-7542D5DAF9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7F39D2-EF4E-3248-A771-D94410092577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04243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DAF23-463F-AE9A-7D33-E2C63466F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2FB21A-9D05-8D8D-EC44-01A39ED4BB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1F2345-FC34-94E5-08E5-C3D5694AA9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A326EB-0233-108D-6555-1BF6ABEB21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7F39D2-EF4E-3248-A771-D94410092577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1420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1930B2-E7C0-3014-0218-67695A7B93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53400B-145F-662F-78B7-D037513136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A1D264-D554-FC10-A7A6-EF9409623D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7B4612-87A2-B026-36AA-654B9B21BA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7F39D2-EF4E-3248-A771-D94410092577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368710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8919F3-FF15-2424-1C60-78453BC84B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003D75-30DA-A50B-6621-808830DEA6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775AB9-81E3-F26D-1742-07538A205A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363E88-6131-D1A5-3AF0-8A5367E1DD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7F39D2-EF4E-3248-A771-D94410092577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059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187CB112-64F7-9BDE-E8AE-34FD8220BE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8E7D10-146F-5804-7181-7258739FA6FB}"/>
              </a:ext>
            </a:extLst>
          </p:cNvPr>
          <p:cNvSpPr txBox="1"/>
          <p:nvPr userDrawn="1"/>
        </p:nvSpPr>
        <p:spPr>
          <a:xfrm>
            <a:off x="0" y="85695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b="1"/>
              <a:t>TSG SA WG2 Meeting #171</a:t>
            </a:r>
          </a:p>
          <a:p>
            <a:r>
              <a:rPr lang="en-GB" altLang="en-US" b="1"/>
              <a:t>13-17 October 2025, Wuhan, China</a:t>
            </a:r>
            <a:endParaRPr lang="en-US" altLang="en-US" b="1"/>
          </a:p>
        </p:txBody>
      </p:sp>
    </p:spTree>
    <p:extLst>
      <p:ext uri="{BB962C8B-B14F-4D97-AF65-F5344CB8AC3E}">
        <p14:creationId xmlns:p14="http://schemas.microsoft.com/office/powerpoint/2010/main" val="4198652064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7D9B7FC-1A98-F189-18DA-63FF376F9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FDC1-BE95-F94D-865D-3E5FA17F8E30}" type="datetimeFigureOut">
              <a:rPr lang="en-GB"/>
              <a:pPr>
                <a:defRPr/>
              </a:pPr>
              <a:t>03/10/2025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3E75262-75B4-CDFB-17E3-1285C4DE8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C8985C-7924-F5BE-C4A9-59D919912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6B69D-C312-DA46-9F79-01CD320FEF0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095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DB8D69A-9334-7C96-FACB-A0C0AA3DB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166AD-C22A-F54B-B241-D0C43E663EFB}" type="datetimeFigureOut">
              <a:rPr lang="en-GB"/>
              <a:pPr>
                <a:defRPr/>
              </a:pPr>
              <a:t>03/10/2025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558E831-7313-3994-C86F-A6A1C0DCF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A112C5F-157F-79DE-32E3-B8255D1CB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85DF1-4946-B846-A259-0EBE12A34F1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70160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ACE0A1-D952-DF4B-AD30-09ED6DA51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98244-5039-844B-96B9-FD8054E902C8}" type="datetimeFigureOut">
              <a:rPr lang="en-GB"/>
              <a:pPr>
                <a:defRPr/>
              </a:pPr>
              <a:t>03/10/2025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E497666-8756-991C-001D-A49FEEFF7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3A0B0E0-AEFB-CFB5-6DB9-97BF73E86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682AA-346B-9C40-AD53-A06DB415A2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0926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E80100-CE05-6875-DA48-9B8A7D8DC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A55D1-7FA9-3A48-8C83-FBFF30851C43}" type="datetimeFigureOut">
              <a:rPr lang="en-GB"/>
              <a:pPr>
                <a:defRPr/>
              </a:pPr>
              <a:t>03/10/2025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E71982-35C0-30B2-2853-8C30D648D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92D0CC-A051-0679-697E-69EFDE160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6A6A1-D728-DF40-9A97-EE15E8B493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8950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DB3979-EBC0-E3D7-399E-B39FF3619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98E9E-9A1C-A142-B7B0-6E357FA42BAC}" type="datetimeFigureOut">
              <a:rPr lang="en-GB"/>
              <a:pPr>
                <a:defRPr/>
              </a:pPr>
              <a:t>03/10/2025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FA54DC-1F37-206D-9562-B8752789C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2E7ECF-FCE9-2EDD-DCF0-CEAABF36F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195EC-9CF9-6543-8988-B567D8D29A5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97270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383E97-CA45-B1F6-D961-0194B7C555EE}"/>
              </a:ext>
            </a:extLst>
          </p:cNvPr>
          <p:cNvSpPr txBox="1"/>
          <p:nvPr userDrawn="1"/>
        </p:nvSpPr>
        <p:spPr>
          <a:xfrm>
            <a:off x="0" y="85695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b="1"/>
              <a:t>TSG SA WG2 Meeting #171</a:t>
            </a:r>
          </a:p>
          <a:p>
            <a:r>
              <a:rPr lang="en-GB" altLang="en-US" b="1"/>
              <a:t>13-17 October 2025, Wuhan, China</a:t>
            </a:r>
            <a:endParaRPr lang="en-US" altLang="en-US" b="1"/>
          </a:p>
        </p:txBody>
      </p:sp>
    </p:spTree>
    <p:extLst>
      <p:ext uri="{BB962C8B-B14F-4D97-AF65-F5344CB8AC3E}">
        <p14:creationId xmlns:p14="http://schemas.microsoft.com/office/powerpoint/2010/main" val="2938277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86A46C-83D5-1BDE-A929-6D6F2585FF86}"/>
              </a:ext>
            </a:extLst>
          </p:cNvPr>
          <p:cNvSpPr txBox="1"/>
          <p:nvPr userDrawn="1"/>
        </p:nvSpPr>
        <p:spPr>
          <a:xfrm>
            <a:off x="0" y="85695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b="1"/>
              <a:t>TSG SA WG2 Meeting #171</a:t>
            </a:r>
          </a:p>
          <a:p>
            <a:r>
              <a:rPr lang="en-GB" altLang="en-US" b="1"/>
              <a:t>13-17 October 2025, Wuhan, China</a:t>
            </a:r>
            <a:endParaRPr lang="en-US" altLang="en-US" b="1"/>
          </a:p>
        </p:txBody>
      </p:sp>
    </p:spTree>
    <p:extLst>
      <p:ext uri="{BB962C8B-B14F-4D97-AF65-F5344CB8AC3E}">
        <p14:creationId xmlns:p14="http://schemas.microsoft.com/office/powerpoint/2010/main" val="1399430471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F0DE9-AD1F-8639-40FD-473481147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E0EEA-6212-4A40-9CCF-4902342816AF}" type="datetimeFigureOut">
              <a:rPr lang="en-GB"/>
              <a:pPr>
                <a:defRPr/>
              </a:pPr>
              <a:t>03/10/2025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41E0C7-C75F-5F26-A08D-E5202EABE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924CAA-1661-C5FF-1B3A-A0BD2ED1C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785BB-833C-F145-95F7-B33786FD373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66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4AFB9-1C1E-8B83-B787-8104B46CC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4DB48-9B32-5744-9BCC-4C924C993D88}" type="datetimeFigureOut">
              <a:rPr lang="en-GB"/>
              <a:pPr>
                <a:defRPr/>
              </a:pPr>
              <a:t>03/10/2025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6B8F4-C436-2F78-BBEC-A6D930B0B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D36455-8070-1421-1D96-ECDE6B780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8F625-9D56-C440-B8DB-96B10AD1059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65201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22C5A3-2FE6-AD39-2A9B-9BC2BE6F3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996F6-1726-6042-8EED-4AE9DC4843C0}" type="datetimeFigureOut">
              <a:rPr lang="en-GB"/>
              <a:pPr>
                <a:defRPr/>
              </a:pPr>
              <a:t>03/10/2025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1141AE-1EDC-B904-E35C-9E0AE3D1E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1A8A-19A3-8458-DD4A-E048C65E7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78BBE-3234-024C-A1F0-0DB3E6EC592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0637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ABD57C-4BF0-E0D9-FCF8-57C2B0421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B983B-B4C7-8F46-A286-FBAF033EA259}" type="datetimeFigureOut">
              <a:rPr lang="en-GB"/>
              <a:pPr>
                <a:defRPr/>
              </a:pPr>
              <a:t>03/10/2025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A94C6AA-9F57-774B-0FBF-B09AC1E7F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E8E0E8-AD9B-1C1B-1A52-3EAD8DC9F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E10B6-7301-524B-9B3D-7AA00A80DF1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9303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BC9CD24-B5AD-A3EF-D77F-55C84D75A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7DF56-BCC9-6846-9940-18BCDC3BD04D}" type="datetimeFigureOut">
              <a:rPr lang="en-GB"/>
              <a:pPr>
                <a:defRPr/>
              </a:pPr>
              <a:t>03/10/2025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D335265-7557-178C-1704-F72148F3B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CD8F413-0A90-C7E4-7638-1DA370211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4C652-3F5A-124B-8D9A-07C86D2C212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5972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949F130-3E89-BBA5-269E-854DEC811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4D113-68EC-5D40-86A8-472D438E3489}" type="datetimeFigureOut">
              <a:rPr lang="en-GB"/>
              <a:pPr>
                <a:defRPr/>
              </a:pPr>
              <a:t>03/10/2025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5E74096-9DB5-31F8-2C42-98020B3AF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4BCB6D4-FA79-E696-2F7D-4402C266A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92B06-D4F7-2349-82CF-C919BB3505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55862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BC0CD73-CDFE-AAFA-1D82-DB5FCC0D15B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D268641-ADF4-9EF2-5EAF-D8EE43FE483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5A52F7D-4AF7-1A57-DC3D-A4B33E268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3C30DB21-1165-4950-2C8C-127DC1E8C7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14EF581C-13A5-CDAA-D9DA-30C2791FA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FDAF6D51-342E-CA40-B43A-49EADBF96B82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58" r:id="rId1"/>
    <p:sldLayoutId id="2147486045" r:id="rId2"/>
    <p:sldLayoutId id="2147486046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8B53F17E-A897-D772-748B-EDE4C07B41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E72095DF-3611-4BEA-FFD0-72813102E5D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20713A-7C64-90F3-A33B-07E1051080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AAF1090B-337F-F74F-A7B9-580B8F608981}" type="datetimeFigureOut">
              <a:rPr lang="en-GB"/>
              <a:pPr>
                <a:defRPr/>
              </a:pPr>
              <a:t>03/10/2025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29BDF-16BA-721E-14A7-C0D9D8B6EA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EC2C82-983C-D9EA-2EC8-318E2746CE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A042941-9570-4940-8A09-BF4FA45E723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047" r:id="rId1"/>
    <p:sldLayoutId id="2147486048" r:id="rId2"/>
    <p:sldLayoutId id="2147486049" r:id="rId3"/>
    <p:sldLayoutId id="2147486050" r:id="rId4"/>
    <p:sldLayoutId id="2147486051" r:id="rId5"/>
    <p:sldLayoutId id="2147486052" r:id="rId6"/>
    <p:sldLayoutId id="2147486053" r:id="rId7"/>
    <p:sldLayoutId id="2147486054" r:id="rId8"/>
    <p:sldLayoutId id="2147486055" r:id="rId9"/>
    <p:sldLayoutId id="2147486056" r:id="rId10"/>
    <p:sldLayoutId id="214748605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1">
            <a:extLst>
              <a:ext uri="{FF2B5EF4-FFF2-40B4-BE49-F238E27FC236}">
                <a16:creationId xmlns:a16="http://schemas.microsoft.com/office/drawing/2014/main" id="{BB321A90-EFB9-52E1-6C98-B46D721FF7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50" y="2505456"/>
            <a:ext cx="7180834" cy="1636776"/>
          </a:xfrm>
        </p:spPr>
        <p:txBody>
          <a:bodyPr/>
          <a:lstStyle/>
          <a:p>
            <a:r>
              <a:rPr lang="en-US" altLang="en-US" sz="4800" dirty="0"/>
              <a:t>Way forward for WT 1.3</a:t>
            </a:r>
          </a:p>
          <a:p>
            <a:r>
              <a:rPr lang="en-US" altLang="en-US" dirty="0"/>
              <a:t>Source: Qualcomm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425F1A-6498-5654-8AAE-CF16C196AD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1050" y="83343"/>
            <a:ext cx="162703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en-US" b="1" dirty="0"/>
              <a:t>S2-259181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1745B5-6E37-FF9F-7DEC-8ABFE36BA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E079F-CADA-A30A-6E0C-61D4B9C70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State of the 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19E79F-1224-0AA8-80BE-99B8292EC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57249"/>
            <a:ext cx="8229600" cy="391477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1600"/>
              <a:t>3GPP has been working on integrating Non-3GPP access in 3GPP CN since Rel. 7 (ca. 2002)​</a:t>
            </a:r>
          </a:p>
          <a:p>
            <a:r>
              <a:rPr lang="en-GB" sz="1600"/>
              <a:t>Non-3GPP access: Wi-Fi, fixed line broadband​, cdma2000, </a:t>
            </a:r>
            <a:r>
              <a:rPr lang="en-GB" sz="1600" err="1"/>
              <a:t>WiMax</a:t>
            </a:r>
            <a:endParaRPr lang="en-GB" sz="1600"/>
          </a:p>
          <a:p>
            <a:r>
              <a:rPr lang="en-GB" sz="1600"/>
              <a:t>An array of technologies has been developed throughout the years operating </a:t>
            </a:r>
            <a:r>
              <a:rPr lang="en-GB" sz="1600" b="1"/>
              <a:t>at almost every conceivable “protocol layer”</a:t>
            </a:r>
            <a:r>
              <a:rPr lang="en-GB" sz="1600"/>
              <a:t>​</a:t>
            </a:r>
          </a:p>
          <a:p>
            <a:r>
              <a:rPr lang="en-GB" sz="1600"/>
              <a:t>Solutions have spanned from minimal integration between 3GPP and non-3GPP to deep integration at RAN level (e.g., RAN assisted WLAN interworking and LTE WLAN Aggregation – LWA, in Rel-13)</a:t>
            </a:r>
            <a:r>
              <a:rPr lang="en-US" sz="1600"/>
              <a:t>​</a:t>
            </a:r>
          </a:p>
          <a:p>
            <a:pPr marL="0" indent="0">
              <a:buNone/>
            </a:pPr>
            <a:endParaRPr lang="en-GB" sz="1600"/>
          </a:p>
          <a:p>
            <a:pPr marL="0" indent="0">
              <a:buNone/>
            </a:pPr>
            <a:r>
              <a:rPr lang="en-GB" sz="1600"/>
              <a:t>Why has this work been done in 3GPP? The main goals for operators were: ​</a:t>
            </a:r>
          </a:p>
          <a:p>
            <a:r>
              <a:rPr lang="en-GB" sz="1600"/>
              <a:t>Extend support of 3GPP services over certain specific non-3GPP accesses with service continuity </a:t>
            </a:r>
            <a:r>
              <a:rPr lang="en-US" sz="1600"/>
              <a:t>​</a:t>
            </a:r>
          </a:p>
          <a:p>
            <a:pPr marL="457200" lvl="1" indent="0">
              <a:buNone/>
            </a:pPr>
            <a:r>
              <a:rPr lang="en-GB" sz="1050">
                <a:sym typeface="Wingdings" panose="05000000000000000000" pitchFamily="2" charset="2"/>
              </a:rPr>
              <a:t> </a:t>
            </a:r>
            <a:r>
              <a:rPr lang="en-GB" sz="1050"/>
              <a:t>Unsuccessful because MNOs main service they want to extend over </a:t>
            </a:r>
            <a:r>
              <a:rPr lang="en-GB" sz="1050" err="1"/>
              <a:t>WiFi</a:t>
            </a:r>
            <a:r>
              <a:rPr lang="en-GB" sz="1050"/>
              <a:t> is voice/SMS ​</a:t>
            </a:r>
          </a:p>
          <a:p>
            <a:r>
              <a:rPr lang="en-GB" sz="1600"/>
              <a:t>Support aggregation between cellular and fixed accesses</a:t>
            </a:r>
            <a:r>
              <a:rPr lang="en-US" sz="1600"/>
              <a:t>​</a:t>
            </a:r>
          </a:p>
          <a:p>
            <a:pPr marL="457200" lvl="1" indent="0">
              <a:buNone/>
            </a:pPr>
            <a:r>
              <a:rPr lang="en-GB" sz="1050">
                <a:sym typeface="Wingdings" panose="05000000000000000000" pitchFamily="2" charset="2"/>
              </a:rPr>
              <a:t> </a:t>
            </a:r>
            <a:r>
              <a:rPr lang="en-GB" sz="1050"/>
              <a:t>Partly deployed using proprietary aggregation solutions​</a:t>
            </a:r>
          </a:p>
          <a:p>
            <a:r>
              <a:rPr lang="en-GB" sz="1600"/>
              <a:t>Extend coverage for the provided services indoor</a:t>
            </a:r>
            <a:r>
              <a:rPr lang="en-US" sz="1600"/>
              <a:t>​</a:t>
            </a:r>
          </a:p>
          <a:p>
            <a:pPr marL="457200" lvl="1" indent="0">
              <a:buNone/>
            </a:pPr>
            <a:r>
              <a:rPr lang="en-GB" sz="1050">
                <a:sym typeface="Wingdings" panose="05000000000000000000" pitchFamily="2" charset="2"/>
              </a:rPr>
              <a:t> </a:t>
            </a:r>
            <a:r>
              <a:rPr lang="en-GB" sz="1050"/>
              <a:t>VoWiFi is a big success story​ since it allows the MNO to “extend” the coverage of the service it provides indoor</a:t>
            </a:r>
          </a:p>
          <a:p>
            <a:pPr marL="0" indent="0">
              <a:buNone/>
            </a:pPr>
            <a:endParaRPr lang="en-US" sz="1400" b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2F6E06-DDD2-079A-F023-8AC26C891041}"/>
              </a:ext>
            </a:extLst>
          </p:cNvPr>
          <p:cNvSpPr txBox="1"/>
          <p:nvPr/>
        </p:nvSpPr>
        <p:spPr>
          <a:xfrm>
            <a:off x="0" y="85695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b="1"/>
              <a:t>TSG SA WG2 Meeting #171</a:t>
            </a:r>
          </a:p>
          <a:p>
            <a:r>
              <a:rPr lang="en-GB" altLang="en-US" b="1"/>
              <a:t>13-17 October 2025, Wuhan, China</a:t>
            </a:r>
            <a:endParaRPr lang="en-US" altLang="en-US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53139C-C22C-1391-DC8B-C5BC7F30B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6716" y="83343"/>
            <a:ext cx="162703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en-US" b="1" dirty="0"/>
              <a:t>S2-259181</a:t>
            </a:r>
          </a:p>
        </p:txBody>
      </p:sp>
    </p:spTree>
    <p:extLst>
      <p:ext uri="{BB962C8B-B14F-4D97-AF65-F5344CB8AC3E}">
        <p14:creationId xmlns:p14="http://schemas.microsoft.com/office/powerpoint/2010/main" val="3567682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04821B-753A-F166-D575-5F7A843ADF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E412E-AE6C-2542-47EC-A08EF36CC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Some realities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FA306A-4814-AABE-13C3-4A97653124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57249"/>
            <a:ext cx="8229600" cy="3914776"/>
          </a:xfrm>
        </p:spPr>
        <p:txBody>
          <a:bodyPr/>
          <a:lstStyle/>
          <a:p>
            <a:pPr marL="0" indent="0">
              <a:buNone/>
            </a:pPr>
            <a:endParaRPr lang="en-GB" sz="1600">
              <a:sym typeface="Wingdings" panose="05000000000000000000" pitchFamily="2" charset="2"/>
            </a:endParaRPr>
          </a:p>
          <a:p>
            <a:pPr>
              <a:buFont typeface="+mj-lt"/>
              <a:buAutoNum type="arabicPeriod"/>
            </a:pPr>
            <a:r>
              <a:rPr lang="en-GB" sz="1600">
                <a:sym typeface="Wingdings" panose="05000000000000000000" pitchFamily="2" charset="2"/>
              </a:rPr>
              <a:t>Use cases apply to certain device-access technology combination: </a:t>
            </a:r>
            <a:endParaRPr lang="en-GB" sz="1600">
              <a:ea typeface="Calibri"/>
              <a:cs typeface="Calibri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GB" sz="1200">
                <a:sym typeface="Wingdings" panose="05000000000000000000" pitchFamily="2" charset="2"/>
              </a:rPr>
              <a:t>Fixed </a:t>
            </a:r>
            <a:r>
              <a:rPr lang="en-GB" sz="1200">
                <a:ea typeface="Microsoft Sans Serif"/>
                <a:cs typeface="Microsoft Sans Serif"/>
              </a:rPr>
              <a:t>Residential Gateways (RGs)</a:t>
            </a:r>
            <a:r>
              <a:rPr lang="en-GB" sz="1200">
                <a:sym typeface="Wingdings" panose="05000000000000000000" pitchFamily="2" charset="2"/>
              </a:rPr>
              <a:t> are not moving, so no need for service continuity</a:t>
            </a:r>
            <a:endParaRPr lang="en-GB" sz="3200">
              <a:sym typeface="Wingdings" panose="05000000000000000000" pitchFamily="2" charset="2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GB" sz="1200">
                <a:sym typeface="Wingdings" panose="05000000000000000000" pitchFamily="2" charset="2"/>
              </a:rPr>
              <a:t>Smartphones may be moving in and out of </a:t>
            </a:r>
            <a:r>
              <a:rPr lang="en-GB" sz="1200" err="1">
                <a:sym typeface="Wingdings" panose="05000000000000000000" pitchFamily="2" charset="2"/>
              </a:rPr>
              <a:t>WiFi</a:t>
            </a:r>
            <a:r>
              <a:rPr lang="en-GB" sz="1200">
                <a:sym typeface="Wingdings" panose="05000000000000000000" pitchFamily="2" charset="2"/>
              </a:rPr>
              <a:t>, i.e., service continuity is needed</a:t>
            </a:r>
            <a:endParaRPr lang="en-GB" sz="3200">
              <a:ea typeface="Calibri"/>
              <a:cs typeface="Calibri"/>
            </a:endParaRPr>
          </a:p>
          <a:p>
            <a:pPr>
              <a:buFont typeface="+mj-lt"/>
              <a:buAutoNum type="arabicPeriod"/>
            </a:pPr>
            <a:endParaRPr lang="en-GB" sz="1600">
              <a:sym typeface="Wingdings" panose="05000000000000000000" pitchFamily="2" charset="2"/>
            </a:endParaRPr>
          </a:p>
          <a:p>
            <a:pPr>
              <a:buFont typeface="+mj-lt"/>
              <a:buAutoNum type="arabicPeriod"/>
            </a:pPr>
            <a:r>
              <a:rPr lang="en-GB" sz="1600">
                <a:sym typeface="Wingdings" panose="05000000000000000000" pitchFamily="2" charset="2"/>
              </a:rPr>
              <a:t>WiFi vs. cellular connection selection largely in hands of OS vendors and not in 3GPP layers</a:t>
            </a:r>
            <a:endParaRPr lang="en-GB" sz="1600">
              <a:ea typeface="Microsoft Sans Serif"/>
              <a:cs typeface="Microsoft Sans Serif"/>
              <a:sym typeface="Wingdings" panose="05000000000000000000" pitchFamily="2" charset="2"/>
            </a:endParaRPr>
          </a:p>
          <a:p>
            <a:pPr>
              <a:buFont typeface="+mj-lt"/>
              <a:buAutoNum type="arabicPeriod"/>
            </a:pPr>
            <a:endParaRPr lang="en-US" sz="1600" b="1"/>
          </a:p>
          <a:p>
            <a:pPr>
              <a:buFont typeface="+mj-lt"/>
              <a:buAutoNum type="arabicPeriod"/>
            </a:pPr>
            <a:r>
              <a:rPr lang="en-US" sz="1600"/>
              <a:t>Generic “internet access” is already “offloaded” to WiFi since mainstream OS by default prefer WiFi vs. cellular</a:t>
            </a:r>
          </a:p>
          <a:p>
            <a:pPr>
              <a:buFont typeface="+mj-lt"/>
              <a:buAutoNum type="arabicPeriod"/>
            </a:pPr>
            <a:endParaRPr lang="en-US" sz="1600"/>
          </a:p>
          <a:p>
            <a:pPr>
              <a:buFont typeface="+mj-lt"/>
              <a:buAutoNum type="arabicPeriod"/>
            </a:pPr>
            <a:r>
              <a:rPr lang="en-US" sz="1600"/>
              <a:t>Service continuity has value only for specific services (e.g. voice over </a:t>
            </a:r>
            <a:r>
              <a:rPr lang="en-US" sz="1600" err="1"/>
              <a:t>WiFi</a:t>
            </a:r>
            <a:r>
              <a:rPr lang="en-US" sz="1600"/>
              <a:t>, OTT voice) and for the majority of internet services is not perceived by the user</a:t>
            </a:r>
          </a:p>
          <a:p>
            <a:pPr>
              <a:buFont typeface="+mj-lt"/>
              <a:buAutoNum type="arabicPeriod"/>
            </a:pPr>
            <a:endParaRPr lang="en-US" sz="1600"/>
          </a:p>
          <a:p>
            <a:pPr>
              <a:buFont typeface="+mj-lt"/>
              <a:buAutoNum type="arabicPeriod"/>
            </a:pPr>
            <a:r>
              <a:rPr lang="en-US" sz="1600"/>
              <a:t>Software stack in smartphone vs. RG is different</a:t>
            </a:r>
          </a:p>
          <a:p>
            <a:pPr marL="0" indent="0">
              <a:buNone/>
            </a:pPr>
            <a:endParaRPr lang="en-US" sz="1400"/>
          </a:p>
          <a:p>
            <a:pPr marL="0" indent="0">
              <a:buNone/>
            </a:pPr>
            <a:endParaRPr lang="en-US" sz="1400" b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3D4E7A-7472-5D67-D515-15226DB28041}"/>
              </a:ext>
            </a:extLst>
          </p:cNvPr>
          <p:cNvSpPr txBox="1"/>
          <p:nvPr/>
        </p:nvSpPr>
        <p:spPr>
          <a:xfrm>
            <a:off x="0" y="85695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b="1"/>
              <a:t>TSG SA WG2 Meeting #171</a:t>
            </a:r>
          </a:p>
          <a:p>
            <a:r>
              <a:rPr lang="en-GB" altLang="en-US" b="1"/>
              <a:t>13-17 October 2025, Wuhan, China</a:t>
            </a:r>
            <a:endParaRPr lang="en-US" altLang="en-US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48D5C2-4953-63B0-E51C-A790E9CF8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6716" y="83343"/>
            <a:ext cx="162703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en-US" b="1" dirty="0"/>
              <a:t>S2-259181</a:t>
            </a:r>
          </a:p>
        </p:txBody>
      </p:sp>
    </p:spTree>
    <p:extLst>
      <p:ext uri="{BB962C8B-B14F-4D97-AF65-F5344CB8AC3E}">
        <p14:creationId xmlns:p14="http://schemas.microsoft.com/office/powerpoint/2010/main" val="88541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86877-3522-F903-12AE-06E8F4BFCE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2AC61-E459-4853-5F1E-9072F6DE4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/>
              <a:t>Lessons learned from 5G</a:t>
            </a:r>
            <a:endParaRPr lang="en-US" sz="2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4C8BA8-4EC9-78EC-376F-C1F3DD02B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3029"/>
            <a:ext cx="8229600" cy="3914776"/>
          </a:xfrm>
        </p:spPr>
        <p:txBody>
          <a:bodyPr/>
          <a:lstStyle/>
          <a:p>
            <a:pPr marL="0" indent="0">
              <a:buNone/>
            </a:pPr>
            <a:r>
              <a:rPr lang="en-GB" sz="1600">
                <a:ea typeface="Microsoft Sans Serif"/>
                <a:cs typeface="Microsoft Sans Serif"/>
              </a:rPr>
              <a:t>VoWiFi is up to date the most successful scenario for integration</a:t>
            </a:r>
            <a:endParaRPr lang="en-GB" sz="1600" b="1">
              <a:solidFill>
                <a:srgbClr val="2853DC"/>
              </a:solidFill>
              <a:ea typeface="Microsoft Sans Serif"/>
              <a:cs typeface="Microsoft Sans Serif"/>
            </a:endParaRPr>
          </a:p>
          <a:p>
            <a:pPr marL="0" indent="0">
              <a:buNone/>
            </a:pPr>
            <a:endParaRPr lang="en-GB" sz="1600">
              <a:ea typeface="Microsoft Sans Serif"/>
              <a:cs typeface="Microsoft Sans Serif"/>
            </a:endParaRPr>
          </a:p>
          <a:p>
            <a:pPr marL="0" indent="0">
              <a:buNone/>
            </a:pPr>
            <a:r>
              <a:rPr lang="en-GB" sz="1600">
                <a:ea typeface="Microsoft Sans Serif"/>
                <a:cs typeface="Microsoft Sans Serif"/>
              </a:rPr>
              <a:t>Aggregation for Residential Gateways (RGs)</a:t>
            </a:r>
          </a:p>
          <a:p>
            <a:r>
              <a:rPr lang="en-GB" sz="1600">
                <a:ea typeface="Microsoft Sans Serif"/>
                <a:cs typeface="Microsoft Sans Serif"/>
              </a:rPr>
              <a:t>Possible commercial sense as transition scenario, e.g., areas where only DSL is available in EU</a:t>
            </a:r>
          </a:p>
          <a:p>
            <a:r>
              <a:rPr lang="en-GB" sz="1600">
                <a:ea typeface="Microsoft Sans Serif"/>
                <a:cs typeface="Microsoft Sans Serif"/>
              </a:rPr>
              <a:t>Will it be valid in 5-10 years? It may be taken over by “full FWA” or “full fibre”</a:t>
            </a:r>
          </a:p>
          <a:p>
            <a:pPr marL="0" indent="0">
              <a:buNone/>
            </a:pPr>
            <a:endParaRPr lang="en-US" sz="1600" b="1">
              <a:ea typeface="Microsoft Sans Serif"/>
              <a:cs typeface="Microsoft Sans Serif"/>
            </a:endParaRPr>
          </a:p>
          <a:p>
            <a:pPr marL="0" indent="0">
              <a:buNone/>
            </a:pPr>
            <a:r>
              <a:rPr lang="en-GB" sz="1600">
                <a:ea typeface="Microsoft Sans Serif"/>
                <a:cs typeface="Microsoft Sans Serif"/>
              </a:rPr>
              <a:t>Data aggregation for smartphones:</a:t>
            </a:r>
          </a:p>
          <a:p>
            <a:r>
              <a:rPr lang="en-GB" sz="1600" b="1">
                <a:solidFill>
                  <a:srgbClr val="0070C0"/>
                </a:solidFill>
                <a:ea typeface="Microsoft Sans Serif"/>
                <a:cs typeface="Microsoft Sans Serif"/>
              </a:rPr>
              <a:t>No real use cases </a:t>
            </a:r>
            <a:r>
              <a:rPr lang="en-GB" sz="1600">
                <a:ea typeface="Microsoft Sans Serif"/>
                <a:cs typeface="Microsoft Sans Serif"/>
              </a:rPr>
              <a:t>identified, and…yes, the industry has </a:t>
            </a:r>
            <a:r>
              <a:rPr lang="en-GB" sz="1600" b="1">
                <a:solidFill>
                  <a:srgbClr val="0070C0"/>
                </a:solidFill>
                <a:ea typeface="Microsoft Sans Serif"/>
                <a:cs typeface="Microsoft Sans Serif"/>
              </a:rPr>
              <a:t>tried hard </a:t>
            </a:r>
            <a:r>
              <a:rPr lang="en-GB" sz="1600">
                <a:ea typeface="Microsoft Sans Serif"/>
                <a:cs typeface="Microsoft Sans Serif"/>
              </a:rPr>
              <a:t>to find them</a:t>
            </a:r>
          </a:p>
          <a:p>
            <a:pPr marL="0" indent="0">
              <a:buNone/>
            </a:pPr>
            <a:endParaRPr lang="en-GB" sz="1600" b="1">
              <a:ea typeface="Microsoft Sans Serif"/>
              <a:cs typeface="Microsoft Sans Serif"/>
            </a:endParaRPr>
          </a:p>
          <a:p>
            <a:pPr marL="0" indent="0">
              <a:buNone/>
            </a:pPr>
            <a:r>
              <a:rPr lang="en-US" sz="1600"/>
              <a:t>“One solution fits all” approach (aka N3IWF/TNGF) was </a:t>
            </a:r>
            <a:r>
              <a:rPr lang="en-US" sz="1600" b="1"/>
              <a:t>not</a:t>
            </a:r>
            <a:r>
              <a:rPr lang="en-US" sz="1600"/>
              <a:t> a commercial success</a:t>
            </a:r>
          </a:p>
          <a:p>
            <a:pPr marL="0" indent="0">
              <a:buNone/>
            </a:pPr>
            <a:endParaRPr lang="en-GB" sz="1400" b="1">
              <a:ea typeface="Microsoft Sans Serif"/>
              <a:cs typeface="Microsoft Sans Serif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C84EA2-59ED-B4E4-3B4C-1E105DC263E4}"/>
              </a:ext>
            </a:extLst>
          </p:cNvPr>
          <p:cNvSpPr txBox="1"/>
          <p:nvPr/>
        </p:nvSpPr>
        <p:spPr>
          <a:xfrm>
            <a:off x="0" y="85695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b="1"/>
              <a:t>TSG SA WG2 Meeting #171</a:t>
            </a:r>
          </a:p>
          <a:p>
            <a:r>
              <a:rPr lang="en-GB" altLang="en-US" b="1"/>
              <a:t>13-17 October 2025, Wuhan, China</a:t>
            </a:r>
            <a:endParaRPr lang="en-US" altLang="en-US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A06C8E-59F2-7921-4844-7B6470EFB8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6716" y="83343"/>
            <a:ext cx="162703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en-US" b="1" dirty="0"/>
              <a:t>S2-259181</a:t>
            </a:r>
          </a:p>
        </p:txBody>
      </p:sp>
    </p:spTree>
    <p:extLst>
      <p:ext uri="{BB962C8B-B14F-4D97-AF65-F5344CB8AC3E}">
        <p14:creationId xmlns:p14="http://schemas.microsoft.com/office/powerpoint/2010/main" val="1239960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EAA35-960E-583F-7D67-940BBD0DAF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3AE4E-E85E-D088-FDCB-758044017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58005"/>
            <a:ext cx="8229600" cy="857250"/>
          </a:xfrm>
        </p:spPr>
        <p:txBody>
          <a:bodyPr/>
          <a:lstStyle/>
          <a:p>
            <a:r>
              <a:rPr lang="en-GB" sz="2800"/>
              <a:t>Existing and possibly promising use cases for 6G</a:t>
            </a:r>
            <a:br>
              <a:rPr lang="en-GB" sz="2800"/>
            </a:br>
            <a:r>
              <a:rPr lang="en-GB" sz="2800"/>
              <a:t>(view from the authors)</a:t>
            </a:r>
            <a:endParaRPr lang="en-US" sz="2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837C8D-1A3E-7E18-4C6D-1B5C64635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61838"/>
            <a:ext cx="8229600" cy="3495967"/>
          </a:xfrm>
        </p:spPr>
        <p:txBody>
          <a:bodyPr/>
          <a:lstStyle/>
          <a:p>
            <a:pPr marL="0" indent="0">
              <a:buNone/>
            </a:pPr>
            <a:r>
              <a:rPr lang="en-GB" sz="1600" b="1" dirty="0">
                <a:ea typeface="Microsoft Sans Serif"/>
                <a:cs typeface="Microsoft Sans Serif"/>
              </a:rPr>
              <a:t>Existing:  </a:t>
            </a:r>
          </a:p>
          <a:p>
            <a:pPr>
              <a:buAutoNum type="arabicParenR"/>
            </a:pPr>
            <a:r>
              <a:rPr lang="en-GB" sz="1600" dirty="0">
                <a:ea typeface="Microsoft Sans Serif"/>
                <a:cs typeface="Microsoft Sans Serif"/>
              </a:rPr>
              <a:t>VoWiFi</a:t>
            </a:r>
          </a:p>
          <a:p>
            <a:pPr>
              <a:buAutoNum type="arabicParenR"/>
            </a:pPr>
            <a:r>
              <a:rPr lang="en-GB" sz="1600" dirty="0">
                <a:ea typeface="Microsoft Sans Serif"/>
                <a:cs typeface="Microsoft Sans Serif"/>
              </a:rPr>
              <a:t>Integration and aggregation for Residential Gateways (RGs)</a:t>
            </a:r>
          </a:p>
          <a:p>
            <a:pPr lvl="1"/>
            <a:r>
              <a:rPr lang="en-GB" sz="1200" dirty="0">
                <a:ea typeface="Microsoft Sans Serif"/>
                <a:cs typeface="Microsoft Sans Serif"/>
              </a:rPr>
              <a:t>Possible commercial sense as transition scenario, e.g., to offer cellular plus DSL in areas where only DSL is available in EU.</a:t>
            </a:r>
          </a:p>
          <a:p>
            <a:pPr lvl="1"/>
            <a:r>
              <a:rPr lang="en-GB" sz="1200" dirty="0">
                <a:ea typeface="Microsoft Sans Serif"/>
                <a:cs typeface="Microsoft Sans Serif"/>
              </a:rPr>
              <a:t>Will it still be a valid use case in 5-10 years? It may be taken over by FWA (i.e. 6G only) or fibre.</a:t>
            </a:r>
          </a:p>
          <a:p>
            <a:pPr marL="0" indent="0">
              <a:buNone/>
            </a:pPr>
            <a:endParaRPr lang="en-GB" sz="1600" b="1" dirty="0">
              <a:ea typeface="Microsoft Sans Serif"/>
              <a:cs typeface="Microsoft Sans Serif"/>
            </a:endParaRPr>
          </a:p>
          <a:p>
            <a:pPr marL="0" indent="0">
              <a:buNone/>
            </a:pPr>
            <a:r>
              <a:rPr lang="en-GB" sz="1600" b="1" dirty="0">
                <a:ea typeface="Microsoft Sans Serif"/>
                <a:cs typeface="Microsoft Sans Serif"/>
              </a:rPr>
              <a:t>Promising</a:t>
            </a:r>
          </a:p>
          <a:p>
            <a:pPr marL="0" indent="0">
              <a:buNone/>
            </a:pPr>
            <a:r>
              <a:rPr lang="en-GB" sz="1600" dirty="0">
                <a:ea typeface="Microsoft Sans Serif"/>
                <a:cs typeface="Microsoft Sans Serif"/>
              </a:rPr>
              <a:t>3) </a:t>
            </a:r>
            <a:r>
              <a:rPr lang="en-US" sz="1600" dirty="0"/>
              <a:t>IP Continuity for selected services</a:t>
            </a:r>
          </a:p>
          <a:p>
            <a:pPr lvl="1"/>
            <a:r>
              <a:rPr lang="en-GB" sz="1200" dirty="0"/>
              <a:t>OTT VoIP service, e.g., MS Teams, Webex, etc. is likely the most popular real-time, mobile service where mobility related impairments are regularly experienced.</a:t>
            </a:r>
            <a:endParaRPr lang="en-US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DF84EF-F15D-B681-414B-AAD52C6A0767}"/>
              </a:ext>
            </a:extLst>
          </p:cNvPr>
          <p:cNvSpPr txBox="1"/>
          <p:nvPr/>
        </p:nvSpPr>
        <p:spPr>
          <a:xfrm>
            <a:off x="0" y="85695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b="1"/>
              <a:t>TSG SA WG2 Meeting #171</a:t>
            </a:r>
          </a:p>
          <a:p>
            <a:r>
              <a:rPr lang="en-GB" altLang="en-US" b="1"/>
              <a:t>13-17 October 2025, Wuhan, China</a:t>
            </a:r>
            <a:endParaRPr lang="en-US" altLang="en-US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739EBF-7D7A-DDD5-C1A3-78C08EA515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6716" y="83343"/>
            <a:ext cx="162703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en-US" b="1" dirty="0"/>
              <a:t>S2-259181</a:t>
            </a:r>
          </a:p>
        </p:txBody>
      </p:sp>
    </p:spTree>
    <p:extLst>
      <p:ext uri="{BB962C8B-B14F-4D97-AF65-F5344CB8AC3E}">
        <p14:creationId xmlns:p14="http://schemas.microsoft.com/office/powerpoint/2010/main" val="1707751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817087-7390-09A6-11A9-CA395044E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97404-CD8C-75D3-5644-4C1800379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24616"/>
            <a:ext cx="8229600" cy="857250"/>
          </a:xfrm>
        </p:spPr>
        <p:txBody>
          <a:bodyPr/>
          <a:lstStyle/>
          <a:p>
            <a:r>
              <a:rPr lang="en-GB" sz="2800"/>
              <a:t>Way forward for FS_6G_ARC WT#1.3</a:t>
            </a:r>
            <a:endParaRPr lang="en-US" sz="2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FC713-A836-5983-669F-AF2E58936C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24919"/>
            <a:ext cx="8229600" cy="3612206"/>
          </a:xfrm>
        </p:spPr>
        <p:txBody>
          <a:bodyPr/>
          <a:lstStyle/>
          <a:p>
            <a:pPr marL="0" indent="0">
              <a:buNone/>
            </a:pPr>
            <a:r>
              <a:rPr lang="en-GB" sz="1600" dirty="0">
                <a:ea typeface="Microsoft Sans Serif"/>
                <a:cs typeface="Microsoft Sans Serif"/>
              </a:rPr>
              <a:t>For 6G, a “generic” non-3GPP interworking architecture that fulfils all use cases should </a:t>
            </a:r>
            <a:r>
              <a:rPr lang="en-GB" sz="1600" b="1" u="sng" dirty="0">
                <a:ea typeface="Microsoft Sans Serif"/>
                <a:cs typeface="Microsoft Sans Serif"/>
              </a:rPr>
              <a:t>not</a:t>
            </a:r>
            <a:r>
              <a:rPr lang="en-GB" sz="1600" u="sng" dirty="0">
                <a:ea typeface="Microsoft Sans Serif"/>
                <a:cs typeface="Microsoft Sans Serif"/>
              </a:rPr>
              <a:t> </a:t>
            </a:r>
            <a:r>
              <a:rPr lang="en-GB" sz="1600" dirty="0">
                <a:ea typeface="Microsoft Sans Serif"/>
                <a:cs typeface="Microsoft Sans Serif"/>
              </a:rPr>
              <a:t>be the pre-conceived assumption.</a:t>
            </a:r>
          </a:p>
          <a:p>
            <a:pPr marL="0" indent="0">
              <a:buNone/>
            </a:pPr>
            <a:endParaRPr lang="en-GB" sz="1600" dirty="0">
              <a:ea typeface="Microsoft Sans Serif"/>
              <a:cs typeface="Microsoft Sans Serif"/>
            </a:endParaRPr>
          </a:p>
          <a:p>
            <a:pPr marL="0" indent="0">
              <a:buNone/>
            </a:pPr>
            <a:r>
              <a:rPr lang="en-GB" sz="1600" dirty="0">
                <a:ea typeface="Microsoft Sans Serif"/>
                <a:cs typeface="Microsoft Sans Serif"/>
              </a:rPr>
              <a:t>Instead, 3GPP SA2 should focus on developing key issues and </a:t>
            </a:r>
            <a:r>
              <a:rPr lang="en-GB" sz="1600" b="1" dirty="0">
                <a:solidFill>
                  <a:schemeClr val="accent1"/>
                </a:solidFill>
                <a:ea typeface="Microsoft Sans Serif"/>
                <a:cs typeface="Microsoft Sans Serif"/>
              </a:rPr>
              <a:t>tailored solutions </a:t>
            </a:r>
            <a:r>
              <a:rPr lang="en-GB" sz="1600" dirty="0">
                <a:ea typeface="Microsoft Sans Serif"/>
                <a:cs typeface="Microsoft Sans Serif"/>
              </a:rPr>
              <a:t>that satisfy specific </a:t>
            </a:r>
            <a:r>
              <a:rPr lang="en-GB" sz="1600" b="1" dirty="0">
                <a:solidFill>
                  <a:schemeClr val="accent1"/>
                </a:solidFill>
                <a:ea typeface="Microsoft Sans Serif"/>
                <a:cs typeface="Microsoft Sans Serif"/>
              </a:rPr>
              <a:t>MNO use cases</a:t>
            </a:r>
          </a:p>
          <a:p>
            <a:r>
              <a:rPr lang="en-GB" sz="1600" dirty="0">
                <a:ea typeface="Microsoft Sans Serif"/>
                <a:cs typeface="Microsoft Sans Serif"/>
              </a:rPr>
              <a:t>SA2 should </a:t>
            </a:r>
            <a:r>
              <a:rPr lang="en-GB" sz="1600" b="1" dirty="0">
                <a:ea typeface="Microsoft Sans Serif"/>
                <a:cs typeface="Microsoft Sans Serif"/>
              </a:rPr>
              <a:t>not</a:t>
            </a:r>
            <a:r>
              <a:rPr lang="en-GB" sz="1600" dirty="0">
                <a:ea typeface="Microsoft Sans Serif"/>
                <a:cs typeface="Microsoft Sans Serif"/>
              </a:rPr>
              <a:t> focus on abstract requirements but actual operators’ needs</a:t>
            </a:r>
          </a:p>
          <a:p>
            <a:r>
              <a:rPr lang="en-GB" sz="1600" dirty="0">
                <a:ea typeface="Microsoft Sans Serif"/>
                <a:cs typeface="Microsoft Sans Serif"/>
              </a:rPr>
              <a:t>MNOs should provide use cases they want to be fulfilled in this context and believe have or will have market traction</a:t>
            </a:r>
          </a:p>
          <a:p>
            <a:endParaRPr lang="en-GB" sz="1600" dirty="0">
              <a:ea typeface="Microsoft Sans Serif"/>
              <a:cs typeface="Microsoft Sans Serif"/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GB" sz="1600" b="1" dirty="0">
                <a:solidFill>
                  <a:srgbClr val="0070C0"/>
                </a:solidFill>
                <a:ea typeface="Microsoft Sans Serif"/>
                <a:cs typeface="Microsoft Sans Serif"/>
                <a:sym typeface="Wingdings" panose="05000000000000000000" pitchFamily="2" charset="2"/>
              </a:rPr>
              <a:t>Proposal: Adopt a pragmatic solution that avoids the drawbacks of 5G solutions while enabling the realistic use cases</a:t>
            </a:r>
            <a:r>
              <a:rPr lang="en-GB" sz="1600" dirty="0">
                <a:ea typeface="Microsoft Sans Serif"/>
                <a:cs typeface="Microsoft Sans Serif"/>
                <a:sym typeface="Wingdings" panose="05000000000000000000" pitchFamily="2" charset="2"/>
              </a:rPr>
              <a:t>.</a:t>
            </a:r>
          </a:p>
          <a:p>
            <a:pPr marL="0" indent="0">
              <a:buNone/>
            </a:pPr>
            <a:endParaRPr lang="en-US" sz="1600" b="1" dirty="0"/>
          </a:p>
          <a:p>
            <a:pPr marL="0" indent="0">
              <a:buNone/>
            </a:pPr>
            <a:r>
              <a:rPr lang="en-US" sz="1600" b="1" dirty="0"/>
              <a:t>Text proposal in S2-2508754</a:t>
            </a:r>
            <a:endParaRPr lang="en-US" sz="1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391D20-C553-B922-750A-AEBA3049DDBC}"/>
              </a:ext>
            </a:extLst>
          </p:cNvPr>
          <p:cNvSpPr txBox="1"/>
          <p:nvPr/>
        </p:nvSpPr>
        <p:spPr>
          <a:xfrm>
            <a:off x="0" y="85695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b="1"/>
              <a:t>TSG SA WG2 Meeting #171</a:t>
            </a:r>
          </a:p>
          <a:p>
            <a:r>
              <a:rPr lang="en-GB" altLang="en-US" b="1"/>
              <a:t>13-17 October 2025, Wuhan, China</a:t>
            </a:r>
            <a:endParaRPr lang="en-US" altLang="en-US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149553-34BD-B249-9AF7-8ED80AA615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6716" y="83343"/>
            <a:ext cx="162703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en-US" b="1" dirty="0"/>
              <a:t>S2-259181</a:t>
            </a:r>
          </a:p>
        </p:txBody>
      </p:sp>
    </p:spTree>
    <p:extLst>
      <p:ext uri="{BB962C8B-B14F-4D97-AF65-F5344CB8AC3E}">
        <p14:creationId xmlns:p14="http://schemas.microsoft.com/office/powerpoint/2010/main" val="1514066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4F220687-9208-32D7-267F-3576967632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660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1522371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AD6DBBF-5E22-4831-A273-591F206CFFE1}">
  <ds:schemaRefs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dcmitype/"/>
    <ds:schemaRef ds:uri="2ca8e41a-b3d0-462f-857c-48a93d48cc9b"/>
    <ds:schemaRef ds:uri="http://purl.org/dc/elements/1.1/"/>
    <ds:schemaRef ds:uri="http://purl.org/dc/terms/"/>
    <ds:schemaRef ds:uri="http://schemas.microsoft.com/office/2006/metadata/properties"/>
    <ds:schemaRef ds:uri="http://schemas.openxmlformats.org/package/2006/metadata/core-properties"/>
    <ds:schemaRef ds:uri="199dcaf0-96ce-4e65-9ae8-79a6ae4aa63e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199dcaf0-96ce-4e65-9ae8-79a6ae4aa63e"/>
    <ds:schemaRef ds:uri="2ca8e41a-b3d0-462f-857c-48a93d48cc9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d747bccc-1f7a-43de-9506-0ef23dd23464}" enabled="1" method="Privilege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740</Words>
  <Application>Microsoft Office PowerPoint</Application>
  <PresentationFormat>On-screen Show (16:9)</PresentationFormat>
  <Paragraphs>81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Courier New</vt:lpstr>
      <vt:lpstr>Microsoft Sans Serif</vt:lpstr>
      <vt:lpstr>Times New Roman</vt:lpstr>
      <vt:lpstr>Wingdings</vt:lpstr>
      <vt:lpstr>Office Theme</vt:lpstr>
      <vt:lpstr>Custom Design</vt:lpstr>
      <vt:lpstr>PowerPoint Presentation</vt:lpstr>
      <vt:lpstr>State of the art</vt:lpstr>
      <vt:lpstr>Some realities</vt:lpstr>
      <vt:lpstr>Lessons learned from 5G</vt:lpstr>
      <vt:lpstr>Existing and possibly promising use cases for 6G (view from the authors)</vt:lpstr>
      <vt:lpstr>Way forward for FS_6G_ARC WT#1.3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Stefano Faccin</cp:lastModifiedBy>
  <cp:revision>4</cp:revision>
  <cp:lastPrinted>2017-02-24T12:37:51Z</cp:lastPrinted>
  <dcterms:created xsi:type="dcterms:W3CDTF">2008-08-30T09:32:10Z</dcterms:created>
  <dcterms:modified xsi:type="dcterms:W3CDTF">2025-10-03T14:52:30Z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